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4" r:id="rId9"/>
    <p:sldId id="263" r:id="rId10"/>
    <p:sldId id="266" r:id="rId11"/>
    <p:sldId id="265" r:id="rId12"/>
    <p:sldId id="270" r:id="rId13"/>
    <p:sldId id="267" r:id="rId14"/>
    <p:sldId id="271" r:id="rId15"/>
    <p:sldId id="272" r:id="rId16"/>
    <p:sldId id="269" r:id="rId17"/>
    <p:sldId id="273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FF33CC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5C07A-D45F-45C9-A769-3F87549D8C93}" type="datetimeFigureOut">
              <a:rPr lang="fr-FR" smtClean="0"/>
              <a:t>27/06/2019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1155F-E4F8-4C82-992C-95266B226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2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4406-5966-4429-A874-01296FE3B51C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54DD-E386-4627-9895-BA0004BF53FF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6D35-5C2A-464E-AAF4-077BDA2F6A2D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5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574C5-5A3A-4B7B-BC55-1C9361CDD5C4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3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5F479-B583-4F3D-A971-0EE1CF802B3B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352F2-5B88-4006-983F-54F7189B79C8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8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3529-108C-48AF-9FEC-9F7E9CBF76AC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042E-C6CB-4D89-90FF-C253F83ACBA4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6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28D82-68AF-410C-8700-87442C6CFF1B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7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5C6C-B79D-477E-AE9F-43DFCE3DB501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3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0383-E241-4D82-9A42-66AD16F05237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1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207CA4C-4F7D-4076-ABBE-C555B4E8D743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2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377646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morda.wordpress.com/2015/11/09/como-abrir-copias-de-empresas-de-contasol-2014-en-contasol-2015-sin-pagar-por-ello-administrativos-contabilidad/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Emojione_1F3A8.svg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loupe-recherche-trouver-regarder-1020141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2FD418-23EF-4EDC-B566-78EE1E98F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217" y="-762456"/>
            <a:ext cx="7423266" cy="3255264"/>
          </a:xfrm>
        </p:spPr>
        <p:txBody>
          <a:bodyPr>
            <a:normAutofit/>
          </a:bodyPr>
          <a:lstStyle/>
          <a:p>
            <a:pPr algn="r"/>
            <a:r>
              <a:rPr lang="fr-FR" sz="4600" dirty="0">
                <a:solidFill>
                  <a:schemeClr val="accent1">
                    <a:lumMod val="50000"/>
                  </a:schemeClr>
                </a:solidFill>
              </a:rPr>
              <a:t>Projet Robotique humanoïde : </a:t>
            </a:r>
            <a:br>
              <a:rPr lang="fr-FR" sz="4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4600" dirty="0">
                <a:solidFill>
                  <a:schemeClr val="accent1">
                    <a:lumMod val="50000"/>
                  </a:schemeClr>
                </a:solidFill>
              </a:rPr>
              <a:t>NAO au service des enfants de l’hôpital Saint-Vincent-de-Paul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B743A9-C53A-4121-97CC-83DDA34E3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9069" y="1304720"/>
            <a:ext cx="3021621" cy="1709159"/>
          </a:xfrm>
        </p:spPr>
        <p:txBody>
          <a:bodyPr>
            <a:noAutofit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</a:rPr>
              <a:t>Martin </a:t>
            </a:r>
            <a:r>
              <a:rPr lang="fr-FR" sz="2000" dirty="0" err="1">
                <a:solidFill>
                  <a:srgbClr val="FFFFFF"/>
                </a:solidFill>
              </a:rPr>
              <a:t>Bassez</a:t>
            </a:r>
            <a:r>
              <a:rPr lang="fr-FR" sz="2000" dirty="0">
                <a:solidFill>
                  <a:srgbClr val="FFFFFF"/>
                </a:solidFill>
              </a:rPr>
              <a:t>		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Florentin </a:t>
            </a:r>
            <a:r>
              <a:rPr lang="fr-FR" sz="2000" dirty="0" err="1">
                <a:solidFill>
                  <a:srgbClr val="FFFFFF"/>
                </a:solidFill>
              </a:rPr>
              <a:t>Dehooghe</a:t>
            </a:r>
            <a:endParaRPr lang="fr-FR" sz="2000" dirty="0">
              <a:solidFill>
                <a:srgbClr val="FFFFFF"/>
              </a:solidFill>
            </a:endParaRPr>
          </a:p>
          <a:p>
            <a:endParaRPr lang="fr-FR" sz="2000" dirty="0">
              <a:solidFill>
                <a:srgbClr val="FFFFFF"/>
              </a:solidFill>
            </a:endParaRPr>
          </a:p>
          <a:p>
            <a:r>
              <a:rPr lang="fr-FR" sz="2000" dirty="0">
                <a:solidFill>
                  <a:srgbClr val="FFFFFF"/>
                </a:solidFill>
              </a:rPr>
              <a:t>Clément Brasier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	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Louis-Clément Langue</a:t>
            </a:r>
          </a:p>
          <a:p>
            <a:pPr algn="r"/>
            <a:endParaRPr lang="fr-FR" sz="2000" dirty="0">
              <a:solidFill>
                <a:srgbClr val="FFFFFF"/>
              </a:solidFill>
            </a:endParaRP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Jeremy </a:t>
            </a:r>
            <a:r>
              <a:rPr lang="fr-FR" sz="2000" dirty="0" err="1">
                <a:solidFill>
                  <a:srgbClr val="FFFFFF"/>
                </a:solidFill>
              </a:rPr>
              <a:t>Cledelin</a:t>
            </a:r>
            <a:r>
              <a:rPr lang="fr-FR" sz="2000" dirty="0">
                <a:solidFill>
                  <a:srgbClr val="FFFFFF"/>
                </a:solidFill>
              </a:rPr>
              <a:t>			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Clotilde Zenone</a:t>
            </a:r>
          </a:p>
        </p:txBody>
      </p:sp>
      <p:pic>
        <p:nvPicPr>
          <p:cNvPr id="1026" name="Picture 2" descr="RÃ©sultat de recherche d'images pour &quot;robot nao&quot;">
            <a:extLst>
              <a:ext uri="{FF2B5EF4-FFF2-40B4-BE49-F238E27FC236}">
                <a16:creationId xmlns:a16="http://schemas.microsoft.com/office/drawing/2014/main" id="{9481ED80-142E-450F-B2ED-081E2FB5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87" y="2655411"/>
            <a:ext cx="2441079" cy="403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oupement des HÃ´pitaux de l'Institut Catholique de Lille">
            <a:extLst>
              <a:ext uri="{FF2B5EF4-FFF2-40B4-BE49-F238E27FC236}">
                <a16:creationId xmlns:a16="http://schemas.microsoft.com/office/drawing/2014/main" id="{EDF44E24-E368-4D80-81A7-363B7EBF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35" y="4794126"/>
            <a:ext cx="2015804" cy="13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logo isen lille&quot;">
            <a:extLst>
              <a:ext uri="{FF2B5EF4-FFF2-40B4-BE49-F238E27FC236}">
                <a16:creationId xmlns:a16="http://schemas.microsoft.com/office/drawing/2014/main" id="{1C3AF9BF-B66C-4DB2-9229-9917AA97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94" y="3119812"/>
            <a:ext cx="2458163" cy="11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D4AC51C3-9973-4480-BF42-6C551615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9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219" y="75565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En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salle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d’attente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59" y="1466374"/>
            <a:ext cx="7315200" cy="5120640"/>
          </a:xfrm>
        </p:spPr>
        <p:txBody>
          <a:bodyPr>
            <a:normAutofit/>
          </a:bodyPr>
          <a:lstStyle/>
          <a:p>
            <a:r>
              <a:rPr lang="fr-FR" dirty="0"/>
              <a:t>Plusieurs types de réactions selon les âges </a:t>
            </a:r>
          </a:p>
          <a:p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Tout-petits</a:t>
            </a:r>
            <a:r>
              <a:rPr lang="fr-FR" dirty="0"/>
              <a:t> : découverte, parfois interactions. Réactifs aux comptines. Ne sont plus concentrés sur le robot au-delà  de 6-7 min.</a:t>
            </a:r>
          </a:p>
          <a:p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Plus grands </a:t>
            </a:r>
            <a:r>
              <a:rPr lang="fr-FR" dirty="0"/>
              <a:t>(dès 5-6 ans) : davantage dans l’interaction, programmes dynamiques appréciés. Testent volontiers les différentes </a:t>
            </a:r>
            <a:r>
              <a:rPr lang="fr-FR" dirty="0" err="1"/>
              <a:t>Naomarks</a:t>
            </a:r>
            <a:endParaRPr lang="fr-FR" dirty="0"/>
          </a:p>
          <a:p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Parents</a:t>
            </a:r>
            <a:r>
              <a:rPr lang="fr-FR" dirty="0"/>
              <a:t> : Regardent et s’</a:t>
            </a:r>
            <a:r>
              <a:rPr lang="fr-FR" dirty="0" err="1"/>
              <a:t>interressent</a:t>
            </a:r>
            <a:r>
              <a:rPr lang="fr-FR" dirty="0"/>
              <a:t> volontiers à NAO. Conseillent de créer des programmes relativement courts et adaptés en fonction des enfants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1CDD15-F874-4B09-AA34-0F0FCBB3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7" y="1697038"/>
            <a:ext cx="3423300" cy="4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6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172B5C-90E2-4E14-8409-723588D4F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426" r="-1" b="428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27F3C5-8B71-4985-AC5B-D51DEFD9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En salle de soin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4AF3DD-D7A8-460C-97EB-07EA8478D591}"/>
              </a:ext>
            </a:extLst>
          </p:cNvPr>
          <p:cNvSpPr txBox="1"/>
          <p:nvPr/>
        </p:nvSpPr>
        <p:spPr>
          <a:xfrm>
            <a:off x="3972128" y="971055"/>
            <a:ext cx="7315200" cy="4901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Utilisation</a:t>
            </a:r>
            <a:r>
              <a:rPr lang="en-US" dirty="0"/>
              <a:t> de NAO </a:t>
            </a:r>
            <a:r>
              <a:rPr lang="en-US" dirty="0" err="1"/>
              <a:t>lors</a:t>
            </a:r>
            <a:r>
              <a:rPr lang="en-US" dirty="0"/>
              <a:t> de </a:t>
            </a:r>
            <a:r>
              <a:rPr lang="en-US" dirty="0" err="1"/>
              <a:t>soins</a:t>
            </a:r>
            <a:r>
              <a:rPr lang="en-US" dirty="0"/>
              <a:t> </a:t>
            </a:r>
            <a:r>
              <a:rPr lang="en-US" dirty="0" err="1"/>
              <a:t>infirmiers</a:t>
            </a:r>
            <a:r>
              <a:rPr lang="en-US" dirty="0"/>
              <a:t> douloureux (</a:t>
            </a:r>
            <a:r>
              <a:rPr lang="en-US" dirty="0" err="1"/>
              <a:t>prise</a:t>
            </a:r>
            <a:r>
              <a:rPr lang="en-US" dirty="0"/>
              <a:t> de sang, pose de catheter)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peu</a:t>
            </a:r>
            <a:r>
              <a:rPr lang="en-US" dirty="0"/>
              <a:t> de </a:t>
            </a:r>
            <a:r>
              <a:rPr lang="en-US" dirty="0" err="1"/>
              <a:t>soins</a:t>
            </a:r>
            <a:r>
              <a:rPr lang="en-US" dirty="0"/>
              <a:t> </a:t>
            </a:r>
            <a:r>
              <a:rPr lang="en-US" dirty="0" err="1"/>
              <a:t>observés</a:t>
            </a:r>
            <a:r>
              <a:rPr lang="en-US" dirty="0"/>
              <a:t> (4 au total)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Déroulement</a:t>
            </a:r>
            <a:r>
              <a:rPr lang="en-US" dirty="0"/>
              <a:t> du </a:t>
            </a:r>
            <a:r>
              <a:rPr lang="en-US" dirty="0" err="1"/>
              <a:t>soin</a:t>
            </a:r>
            <a:r>
              <a:rPr lang="en-US" dirty="0"/>
              <a:t>, </a:t>
            </a:r>
            <a:r>
              <a:rPr lang="en-US" dirty="0" err="1"/>
              <a:t>humeurs</a:t>
            </a:r>
            <a:r>
              <a:rPr lang="en-US" dirty="0"/>
              <a:t> et </a:t>
            </a:r>
            <a:r>
              <a:rPr lang="en-US" dirty="0" err="1"/>
              <a:t>réactions</a:t>
            </a:r>
            <a:r>
              <a:rPr lang="en-US" dirty="0"/>
              <a:t> face à  NAO </a:t>
            </a:r>
            <a:r>
              <a:rPr lang="en-US" dirty="0" err="1"/>
              <a:t>très</a:t>
            </a:r>
            <a:r>
              <a:rPr lang="en-US" dirty="0"/>
              <a:t> varies </a:t>
            </a:r>
            <a:r>
              <a:rPr lang="en-US" dirty="0" err="1"/>
              <a:t>selon</a:t>
            </a:r>
            <a:r>
              <a:rPr lang="en-US" dirty="0"/>
              <a:t> les enfants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Séquences</a:t>
            </a:r>
            <a:r>
              <a:rPr lang="en-US" dirty="0"/>
              <a:t> </a:t>
            </a:r>
            <a:r>
              <a:rPr lang="en-US" dirty="0" err="1"/>
              <a:t>calmes</a:t>
            </a:r>
            <a:r>
              <a:rPr lang="en-US" dirty="0"/>
              <a:t> </a:t>
            </a:r>
            <a:r>
              <a:rPr lang="en-US" dirty="0" err="1"/>
              <a:t>plutôt</a:t>
            </a:r>
            <a:r>
              <a:rPr lang="en-US" dirty="0"/>
              <a:t> </a:t>
            </a:r>
            <a:r>
              <a:rPr lang="en-US" dirty="0" err="1"/>
              <a:t>efficaces</a:t>
            </a: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5DA716-8705-43D7-BEB4-944AFBA6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135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381" y="1053146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Travail des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groupes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précédents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624" y="1512865"/>
            <a:ext cx="73152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Nombreux programmes crées, des séquences ingénieuses et divertissantes (histoires…)</a:t>
            </a:r>
          </a:p>
          <a:p>
            <a:pPr marL="0" indent="0">
              <a:buNone/>
            </a:pPr>
            <a:r>
              <a:rPr lang="fr-FR" dirty="0"/>
              <a:t>Idée des sous-menus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Danses et musiques redondantes</a:t>
            </a:r>
          </a:p>
          <a:p>
            <a:pPr marL="0" indent="0">
              <a:buNone/>
            </a:pPr>
            <a:r>
              <a:rPr lang="fr-FR" dirty="0"/>
              <a:t>Désorganisation des programmes dans le robot</a:t>
            </a:r>
          </a:p>
          <a:p>
            <a:pPr marL="0" indent="0">
              <a:buNone/>
            </a:pPr>
            <a:r>
              <a:rPr lang="fr-FR" dirty="0"/>
              <a:t>Utilisation des sous-menus peu intuitive</a:t>
            </a:r>
          </a:p>
          <a:p>
            <a:endParaRPr lang="fr-FR" dirty="0"/>
          </a:p>
        </p:txBody>
      </p:sp>
      <p:pic>
        <p:nvPicPr>
          <p:cNvPr id="1026" name="Picture 2" descr="https://scontent-cdt1-1.xx.fbcdn.net/v/t1.15752-9/65254976_408479619748727_6497547166725177344_n.jpg?_nc_cat=108&amp;_nc_ht=scontent-cdt1-1.xx&amp;oh=88e9771057269bf68cf332ac229dc0a9&amp;oe=5D7FBA12">
            <a:extLst>
              <a:ext uri="{FF2B5EF4-FFF2-40B4-BE49-F238E27FC236}">
                <a16:creationId xmlns:a16="http://schemas.microsoft.com/office/drawing/2014/main" id="{3864E085-B43B-494E-B4DB-67E1265FA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04" y="1623673"/>
            <a:ext cx="3499068" cy="466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 descr="Zoomer en avant">
            <a:extLst>
              <a:ext uri="{FF2B5EF4-FFF2-40B4-BE49-F238E27FC236}">
                <a16:creationId xmlns:a16="http://schemas.microsoft.com/office/drawing/2014/main" id="{BE8CCEB6-A800-4D85-9C02-D353433A1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5231" y="2344428"/>
            <a:ext cx="685800" cy="685800"/>
          </a:xfrm>
          <a:prstGeom prst="rect">
            <a:avLst/>
          </a:prstGeom>
        </p:spPr>
      </p:pic>
      <p:pic>
        <p:nvPicPr>
          <p:cNvPr id="10" name="Graphique 9" descr="Zoomer en arrière">
            <a:extLst>
              <a:ext uri="{FF2B5EF4-FFF2-40B4-BE49-F238E27FC236}">
                <a16:creationId xmlns:a16="http://schemas.microsoft.com/office/drawing/2014/main" id="{E83F69BC-C86C-4F72-9988-38A357477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231" y="416133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5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Travail des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groupes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précédents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859" y="1274762"/>
            <a:ext cx="7315200" cy="47206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Idées d’amélioration  </a:t>
            </a:r>
            <a:r>
              <a:rPr lang="fr-FR" b="1" dirty="0"/>
              <a:t>: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Impression des </a:t>
            </a:r>
            <a:r>
              <a:rPr lang="fr-FR" b="1" dirty="0"/>
              <a:t>carnets de </a:t>
            </a:r>
            <a:r>
              <a:rPr lang="fr-FR" b="1" dirty="0" err="1"/>
              <a:t>Naomarks</a:t>
            </a:r>
            <a:r>
              <a:rPr lang="fr-FR" b="1" dirty="0"/>
              <a:t> </a:t>
            </a:r>
            <a:r>
              <a:rPr lang="fr-FR" dirty="0"/>
              <a:t>avec un </a:t>
            </a:r>
            <a:r>
              <a:rPr lang="fr-FR" b="1" dirty="0"/>
              <a:t>code couleur </a:t>
            </a:r>
            <a:r>
              <a:rPr lang="fr-FR" dirty="0"/>
              <a:t>en fonction des thèmes pour les sous-menus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Création d’une </a:t>
            </a:r>
            <a:r>
              <a:rPr lang="fr-FR" b="1" dirty="0"/>
              <a:t>affiche</a:t>
            </a:r>
            <a:r>
              <a:rPr lang="fr-FR" dirty="0"/>
              <a:t> et de </a:t>
            </a:r>
            <a:r>
              <a:rPr lang="fr-FR" b="1" dirty="0"/>
              <a:t>logos</a:t>
            </a:r>
            <a:r>
              <a:rPr lang="fr-FR" dirty="0"/>
              <a:t> pour rendre l’utilisation des </a:t>
            </a:r>
            <a:r>
              <a:rPr lang="fr-FR" dirty="0" err="1"/>
              <a:t>Naomarks</a:t>
            </a:r>
            <a:r>
              <a:rPr lang="fr-FR" dirty="0"/>
              <a:t> plus intuitives </a:t>
            </a:r>
          </a:p>
          <a:p>
            <a:endParaRPr lang="fr-FR" dirty="0"/>
          </a:p>
          <a:p>
            <a:r>
              <a:rPr lang="fr-FR" b="1" dirty="0"/>
              <a:t>Tri</a:t>
            </a:r>
            <a:r>
              <a:rPr lang="fr-FR" dirty="0"/>
              <a:t> des différents programmes au sein du robot, </a:t>
            </a:r>
            <a:r>
              <a:rPr lang="fr-FR" b="1" dirty="0"/>
              <a:t>réorganisation </a:t>
            </a:r>
            <a:r>
              <a:rPr lang="fr-FR" dirty="0"/>
              <a:t>de la racine et des sous-menus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1B6229-268E-48C2-9D99-EAA3CEAA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40" y="3251024"/>
            <a:ext cx="2014686" cy="26009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14DE313-F44E-4104-BE90-1219476A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41" y="1206413"/>
            <a:ext cx="1245411" cy="12092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A50A494-459C-4F79-8846-1CC72A94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388" y="1605840"/>
            <a:ext cx="1360739" cy="11838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2A45311-6A40-4E6F-A4BE-B892658CC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50388" y="2789683"/>
            <a:ext cx="968403" cy="96840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24DA5CD-A0B7-41C8-B188-43A934124D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62928" y="1615254"/>
            <a:ext cx="1159213" cy="11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5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-100"/>
              <a:t>Les </a:t>
            </a:r>
            <a:r>
              <a:rPr lang="en-US" spc="-100" err="1"/>
              <a:t>cartes</a:t>
            </a:r>
            <a:r>
              <a:rPr lang="en-US" spc="-100"/>
              <a:t> </a:t>
            </a:r>
            <a:r>
              <a:rPr lang="en-US" spc="-100" err="1"/>
              <a:t>réalisées</a:t>
            </a:r>
            <a:endParaRPr lang="en-US" spc="-10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150" y="745867"/>
            <a:ext cx="7315200" cy="2998765"/>
          </a:xfrm>
        </p:spPr>
        <p:txBody>
          <a:bodyPr>
            <a:normAutofit/>
          </a:bodyPr>
          <a:lstStyle/>
          <a:p>
            <a:r>
              <a:rPr lang="fr-FR" dirty="0"/>
              <a:t>Cartes Séquences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Carnets de menus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b="1" kern="1200">
              <a:latin typeface="+mn-lt"/>
              <a:ea typeface="+mn-ea"/>
              <a:cs typeface="+mn-cs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52D28E3-BE70-47A4-9E73-F41F8A05D3B7}"/>
              </a:ext>
            </a:extLst>
          </p:cNvPr>
          <p:cNvSpPr/>
          <p:nvPr/>
        </p:nvSpPr>
        <p:spPr>
          <a:xfrm>
            <a:off x="5406157" y="1261241"/>
            <a:ext cx="1524323" cy="1835178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Attente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E780F10-9E58-4780-8F4F-07499922683A}"/>
              </a:ext>
            </a:extLst>
          </p:cNvPr>
          <p:cNvSpPr/>
          <p:nvPr/>
        </p:nvSpPr>
        <p:spPr>
          <a:xfrm>
            <a:off x="8425371" y="1261241"/>
            <a:ext cx="1524323" cy="1835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Soins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5410A99-2A2E-46AD-A08F-7D51D769D4B9}"/>
              </a:ext>
            </a:extLst>
          </p:cNvPr>
          <p:cNvSpPr/>
          <p:nvPr/>
        </p:nvSpPr>
        <p:spPr>
          <a:xfrm>
            <a:off x="4146331" y="4022679"/>
            <a:ext cx="1739461" cy="2220465"/>
          </a:xfrm>
          <a:prstGeom prst="roundRect">
            <a:avLst/>
          </a:prstGeom>
          <a:solidFill>
            <a:srgbClr val="FF33CC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Jeu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22211FE-499B-4467-989C-DA326E506747}"/>
              </a:ext>
            </a:extLst>
          </p:cNvPr>
          <p:cNvSpPr/>
          <p:nvPr/>
        </p:nvSpPr>
        <p:spPr>
          <a:xfrm>
            <a:off x="9335574" y="3972490"/>
            <a:ext cx="1671425" cy="2220466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Danses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FC688D0-3363-4945-86E0-4C51264F702C}"/>
              </a:ext>
            </a:extLst>
          </p:cNvPr>
          <p:cNvSpPr/>
          <p:nvPr/>
        </p:nvSpPr>
        <p:spPr>
          <a:xfrm>
            <a:off x="6577857" y="3972491"/>
            <a:ext cx="1847514" cy="2220465"/>
          </a:xfrm>
          <a:prstGeom prst="roundRect">
            <a:avLst/>
          </a:prstGeom>
          <a:solidFill>
            <a:srgbClr val="996633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Histoires</a:t>
            </a:r>
          </a:p>
        </p:txBody>
      </p:sp>
    </p:spTree>
    <p:extLst>
      <p:ext uri="{BB962C8B-B14F-4D97-AF65-F5344CB8AC3E}">
        <p14:creationId xmlns:p14="http://schemas.microsoft.com/office/powerpoint/2010/main" val="131363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-100"/>
              <a:t>Les </a:t>
            </a:r>
            <a:r>
              <a:rPr lang="en-US" spc="-100" err="1"/>
              <a:t>cartes</a:t>
            </a:r>
            <a:r>
              <a:rPr lang="en-US" spc="-100"/>
              <a:t> </a:t>
            </a:r>
            <a:r>
              <a:rPr lang="en-US" spc="-100" err="1"/>
              <a:t>réalisées</a:t>
            </a:r>
            <a:endParaRPr lang="en-US" spc="-10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b="1" kern="1200"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9999AA-7FAF-43CA-B3E2-EC8845486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 descr="https://scontent-cdt1-1.xx.fbcdn.net/v/t1.15752-9/65116846_860064877705291_5494660603618263040_n.jpg?_nc_cat=100&amp;_nc_ht=scontent-cdt1-1.xx&amp;oh=57640a186815bd1eafa737c5a3c0a3a5&amp;oe=5D7C82BB">
            <a:extLst>
              <a:ext uri="{FF2B5EF4-FFF2-40B4-BE49-F238E27FC236}">
                <a16:creationId xmlns:a16="http://schemas.microsoft.com/office/drawing/2014/main" id="{675B044D-2457-4BE2-AFCF-EA4D1DC2E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454" y="704242"/>
            <a:ext cx="7536144" cy="5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49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Exemple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d’un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programme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réalisé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sous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Choregaphe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98" y="1457325"/>
            <a:ext cx="7315200" cy="5120640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331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Programme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réalisé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lors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du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projet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video-1561636322">
            <a:hlinkClick r:id="" action="ppaction://media"/>
            <a:extLst>
              <a:ext uri="{FF2B5EF4-FFF2-40B4-BE49-F238E27FC236}">
                <a16:creationId xmlns:a16="http://schemas.microsoft.com/office/drawing/2014/main" id="{FFD1BB70-44ED-4DD0-9B24-5FC20E5135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8559" y="1457325"/>
            <a:ext cx="3103680" cy="5121275"/>
          </a:xfrm>
        </p:spPr>
      </p:pic>
    </p:spTree>
    <p:extLst>
      <p:ext uri="{BB962C8B-B14F-4D97-AF65-F5344CB8AC3E}">
        <p14:creationId xmlns:p14="http://schemas.microsoft.com/office/powerpoint/2010/main" val="142967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Bilan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98" y="1457325"/>
            <a:ext cx="7315200" cy="5120640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22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D5B3DC-D0DA-468E-B910-E76960CC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7606B6-F940-462D-BBEB-ADBD4CA8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368" y="2988868"/>
            <a:ext cx="8983489" cy="3554457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Présentation de Nao et contexte du projet</a:t>
            </a:r>
          </a:p>
          <a:p>
            <a:r>
              <a:rPr lang="fr-FR" b="1" dirty="0">
                <a:solidFill>
                  <a:schemeClr val="tx1"/>
                </a:solidFill>
              </a:rPr>
              <a:t>Problématique du projet </a:t>
            </a:r>
          </a:p>
          <a:p>
            <a:r>
              <a:rPr lang="fr-FR" b="1" dirty="0">
                <a:solidFill>
                  <a:schemeClr val="tx1"/>
                </a:solidFill>
              </a:rPr>
              <a:t>Définition des objectifs</a:t>
            </a:r>
          </a:p>
          <a:p>
            <a:r>
              <a:rPr lang="fr-FR" b="1" dirty="0">
                <a:solidFill>
                  <a:schemeClr val="tx1"/>
                </a:solidFill>
              </a:rPr>
              <a:t>Observations hôpital</a:t>
            </a:r>
          </a:p>
          <a:p>
            <a:r>
              <a:rPr lang="fr-FR" b="1" dirty="0">
                <a:solidFill>
                  <a:schemeClr val="tx1"/>
                </a:solidFill>
              </a:rPr>
              <a:t>Travail réalisé</a:t>
            </a:r>
          </a:p>
          <a:p>
            <a:r>
              <a:rPr lang="fr-FR" b="1" dirty="0">
                <a:solidFill>
                  <a:schemeClr val="tx1"/>
                </a:solidFill>
              </a:rPr>
              <a:t>Bilan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5293A9-0B80-4626-BC46-AC24A89E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A75628-2042-4688-9B82-D385152A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301" y="3081732"/>
            <a:ext cx="2889115" cy="25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4065A-0C18-4408-8CA1-9FC334C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53" y="-97457"/>
            <a:ext cx="9692640" cy="139712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Qui est NAO et d’où vient-il?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DD299-2236-4DC2-A7DC-7053D4A3C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172" y="4157240"/>
            <a:ext cx="4552329" cy="44481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Leader sur le marché de la robotique humanoïde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9475AF-161A-4F22-8C23-C3BC27858FC0}"/>
              </a:ext>
            </a:extLst>
          </p:cNvPr>
          <p:cNvSpPr txBox="1"/>
          <p:nvPr/>
        </p:nvSpPr>
        <p:spPr>
          <a:xfrm>
            <a:off x="4537403" y="1387956"/>
            <a:ext cx="686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Créé en </a:t>
            </a:r>
            <a:r>
              <a:rPr lang="fr-FR" b="1" dirty="0"/>
              <a:t>2006</a:t>
            </a:r>
            <a:r>
              <a:rPr lang="fr-FR" dirty="0"/>
              <a:t> par </a:t>
            </a:r>
            <a:r>
              <a:rPr lang="fr-FR" b="1" dirty="0" err="1"/>
              <a:t>Aldebaran</a:t>
            </a:r>
            <a:r>
              <a:rPr lang="fr-FR" b="1" dirty="0"/>
              <a:t> </a:t>
            </a:r>
            <a:r>
              <a:rPr lang="fr-FR" b="1" dirty="0" err="1"/>
              <a:t>Robotics</a:t>
            </a:r>
            <a:r>
              <a:rPr lang="fr-FR" b="1" dirty="0"/>
              <a:t> </a:t>
            </a:r>
            <a:r>
              <a:rPr lang="fr-FR" dirty="0"/>
              <a:t>devenu ensuite </a:t>
            </a:r>
            <a:r>
              <a:rPr lang="fr-FR" b="1" dirty="0" err="1"/>
              <a:t>Softbank</a:t>
            </a:r>
            <a:r>
              <a:rPr lang="fr-FR" b="1" dirty="0"/>
              <a:t> </a:t>
            </a:r>
            <a:r>
              <a:rPr lang="fr-FR" b="1" dirty="0" err="1"/>
              <a:t>Robotics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A2F315-B56A-4066-A0A3-471F5F90847A}"/>
              </a:ext>
            </a:extLst>
          </p:cNvPr>
          <p:cNvSpPr txBox="1"/>
          <p:nvPr/>
        </p:nvSpPr>
        <p:spPr>
          <a:xfrm>
            <a:off x="4715498" y="2768908"/>
            <a:ext cx="634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Leurs objectifs ?  «  être </a:t>
            </a:r>
            <a:r>
              <a:rPr lang="fr-FR" b="1" dirty="0"/>
              <a:t>funs</a:t>
            </a:r>
            <a:r>
              <a:rPr lang="fr-FR" dirty="0"/>
              <a:t> et </a:t>
            </a:r>
            <a:r>
              <a:rPr lang="fr-FR" b="1" dirty="0"/>
              <a:t>bien intentionnés </a:t>
            </a:r>
            <a:r>
              <a:rPr lang="fr-FR" dirty="0"/>
              <a:t>envers les enfants, adolescents, adultes, personnes âgées, envers les humains, tout simplement. »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5D25F8-77A0-4A0E-AE66-93927491DA0A}"/>
              </a:ext>
            </a:extLst>
          </p:cNvPr>
          <p:cNvSpPr txBox="1"/>
          <p:nvPr/>
        </p:nvSpPr>
        <p:spPr>
          <a:xfrm>
            <a:off x="8451153" y="5233596"/>
            <a:ext cx="2491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Percevoir leur environnement et interagir de la façon la plus naturelle possible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044CFF-810E-4BBD-841D-C7675D10AE73}"/>
              </a:ext>
            </a:extLst>
          </p:cNvPr>
          <p:cNvSpPr txBox="1"/>
          <p:nvPr/>
        </p:nvSpPr>
        <p:spPr>
          <a:xfrm>
            <a:off x="5166931" y="5233596"/>
            <a:ext cx="246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Plus de 500 salariés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4254B08-4308-43AE-9634-DC29C260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F42B100-FD69-49D3-8522-052409A4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0" y="1649517"/>
            <a:ext cx="3884285" cy="41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3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/>
              <a:t>Présentation</a:t>
            </a:r>
            <a:r>
              <a:rPr lang="en-US" sz="5900" spc="-100" dirty="0"/>
              <a:t> technique de NAO</a:t>
            </a:r>
          </a:p>
        </p:txBody>
      </p:sp>
      <p:pic>
        <p:nvPicPr>
          <p:cNvPr id="5" name="Espace réservé du contenu 4" descr="Une image contenant objet&#10;&#10;Description générée avec un niveau de confiance très élevé">
            <a:extLst>
              <a:ext uri="{FF2B5EF4-FFF2-40B4-BE49-F238E27FC236}">
                <a16:creationId xmlns:a16="http://schemas.microsoft.com/office/drawing/2014/main" id="{82936BB7-273F-49E8-8435-F48FACFB5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4" b="9422"/>
          <a:stretch/>
        </p:blipFill>
        <p:spPr>
          <a:xfrm>
            <a:off x="488898" y="429624"/>
            <a:ext cx="5236194" cy="355701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4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859" y="407010"/>
            <a:ext cx="7999495" cy="1121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NAO, un robot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interagissant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avec son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environement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5883" y="1967573"/>
            <a:ext cx="4220234" cy="4693358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Capteurs :</a:t>
            </a:r>
          </a:p>
          <a:p>
            <a:pPr lvl="0"/>
            <a:r>
              <a:rPr lang="fr-FR" dirty="0"/>
              <a:t>2 microphones</a:t>
            </a:r>
          </a:p>
          <a:p>
            <a:pPr lvl="0"/>
            <a:r>
              <a:rPr lang="fr-FR" dirty="0"/>
              <a:t>2 cameras 2D</a:t>
            </a:r>
          </a:p>
          <a:p>
            <a:pPr lvl="0"/>
            <a:r>
              <a:rPr lang="fr-FR" dirty="0"/>
              <a:t> 13 capteurs tactiles (tête, mains et pieds)</a:t>
            </a:r>
          </a:p>
          <a:p>
            <a:pPr lvl="0"/>
            <a:r>
              <a:rPr lang="fr-FR" dirty="0"/>
              <a:t>2 sonars</a:t>
            </a:r>
          </a:p>
          <a:p>
            <a:pPr lvl="0"/>
            <a:r>
              <a:rPr lang="fr-FR" dirty="0"/>
              <a:t>8 capteurs à résistance de force aux pieds</a:t>
            </a:r>
          </a:p>
          <a:p>
            <a:pPr lvl="0"/>
            <a:r>
              <a:rPr lang="fr-FR" dirty="0"/>
              <a:t> 2 centrales inertielles (gravité et accélération)</a:t>
            </a:r>
          </a:p>
          <a:p>
            <a:pPr lvl="0"/>
            <a:r>
              <a:rPr lang="fr-FR" dirty="0"/>
              <a:t>Capteurs de position des articulations</a:t>
            </a:r>
          </a:p>
          <a:p>
            <a:pPr lvl="0"/>
            <a:r>
              <a:rPr lang="fr-FR" dirty="0"/>
              <a:t>1 bouton central</a:t>
            </a:r>
          </a:p>
          <a:p>
            <a:endParaRPr lang="fr-FR" dirty="0"/>
          </a:p>
        </p:txBody>
      </p: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771A4A04-7682-4C24-92DA-F174E19F7BF9}"/>
              </a:ext>
            </a:extLst>
          </p:cNvPr>
          <p:cNvSpPr txBox="1">
            <a:spLocks/>
          </p:cNvSpPr>
          <p:nvPr/>
        </p:nvSpPr>
        <p:spPr>
          <a:xfrm>
            <a:off x="9024363" y="407010"/>
            <a:ext cx="4750469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Actionneurs :</a:t>
            </a:r>
          </a:p>
          <a:p>
            <a:pPr lvl="0"/>
            <a:r>
              <a:rPr lang="fr-FR" dirty="0"/>
              <a:t>2 hauts parleurs</a:t>
            </a:r>
          </a:p>
          <a:p>
            <a:pPr lvl="0"/>
            <a:r>
              <a:rPr lang="fr-FR" dirty="0"/>
              <a:t>27 moteurs</a:t>
            </a:r>
          </a:p>
          <a:p>
            <a:pPr lvl="0"/>
            <a:r>
              <a:rPr lang="fr-FR" dirty="0"/>
              <a:t>50 </a:t>
            </a:r>
            <a:r>
              <a:rPr lang="fr-FR" dirty="0" err="1"/>
              <a:t>LEDs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B9BEE9-EEFD-4DBA-B9F2-82AE9958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299" y="3933403"/>
            <a:ext cx="857907" cy="12868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19C9377-43EA-45C9-8865-E9F240BF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744" y="4858950"/>
            <a:ext cx="631381" cy="94707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550618-B86A-4494-B728-5D7CB3D8D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299" y="5332486"/>
            <a:ext cx="645072" cy="967608"/>
          </a:xfrm>
          <a:prstGeom prst="rect">
            <a:avLst/>
          </a:prstGeom>
        </p:spPr>
      </p:pic>
      <p:pic>
        <p:nvPicPr>
          <p:cNvPr id="1026" name="Picture 2" descr="../../_images/naov6_motors.png">
            <a:extLst>
              <a:ext uri="{FF2B5EF4-FFF2-40B4-BE49-F238E27FC236}">
                <a16:creationId xmlns:a16="http://schemas.microsoft.com/office/drawing/2014/main" id="{877BD4B7-CB4A-44ED-A827-44441D7A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0836"/>
            <a:ext cx="3545216" cy="32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24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859" y="68537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NAO à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l’hôpital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9215" y="1134227"/>
            <a:ext cx="7315200" cy="512064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Hospitalisation : source de stress !</a:t>
            </a:r>
          </a:p>
          <a:p>
            <a:endParaRPr lang="fr-FR" dirty="0"/>
          </a:p>
          <a:p>
            <a:r>
              <a:rPr lang="fr-FR" dirty="0"/>
              <a:t>Idée: introduire NAO dans le service pédiatrique du Pr Nicolas Kalach  afin d’assister l’équipe de soin au sein de l’hôpital de jour pour réduire le stress des enfants</a:t>
            </a:r>
          </a:p>
          <a:p>
            <a:endParaRPr lang="fr-FR" dirty="0"/>
          </a:p>
          <a:p>
            <a:r>
              <a:rPr lang="fr-FR" dirty="0"/>
              <a:t>Utilisation de NAO pour l’accueil, distraire l’enfant lors de soins douloureux, les faire patienter en salle d’attente…</a:t>
            </a:r>
          </a:p>
          <a:p>
            <a:endParaRPr lang="fr-FR" dirty="0"/>
          </a:p>
          <a:p>
            <a:r>
              <a:rPr lang="fr-FR" dirty="0"/>
              <a:t>Autres groupes de l’ISEN ayant déjà travaillé et fait des tests pour ce projet</a:t>
            </a:r>
          </a:p>
          <a:p>
            <a:endParaRPr lang="fr-FR" dirty="0"/>
          </a:p>
          <a:p>
            <a:r>
              <a:rPr lang="fr-FR" dirty="0"/>
              <a:t>=&gt; Projet pluridisciplinaire où la robotique est au service de la santé</a:t>
            </a:r>
          </a:p>
        </p:txBody>
      </p:sp>
      <p:pic>
        <p:nvPicPr>
          <p:cNvPr id="11" name="Graphique 10" descr="Stéthoscope">
            <a:extLst>
              <a:ext uri="{FF2B5EF4-FFF2-40B4-BE49-F238E27FC236}">
                <a16:creationId xmlns:a16="http://schemas.microsoft.com/office/drawing/2014/main" id="{5D31A26B-C773-4D9D-A5CC-8C48B013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6408" y="2101579"/>
            <a:ext cx="914400" cy="914400"/>
          </a:xfrm>
          <a:prstGeom prst="rect">
            <a:avLst/>
          </a:prstGeom>
        </p:spPr>
      </p:pic>
      <p:pic>
        <p:nvPicPr>
          <p:cNvPr id="13" name="Graphique 12" descr="Tête avec engrenages">
            <a:extLst>
              <a:ext uri="{FF2B5EF4-FFF2-40B4-BE49-F238E27FC236}">
                <a16:creationId xmlns:a16="http://schemas.microsoft.com/office/drawing/2014/main" id="{4A639B76-D4B5-4AA7-BAB5-64FF2C8D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230" y="3050026"/>
            <a:ext cx="914400" cy="914400"/>
          </a:xfrm>
          <a:prstGeom prst="rect">
            <a:avLst/>
          </a:prstGeom>
        </p:spPr>
      </p:pic>
      <p:pic>
        <p:nvPicPr>
          <p:cNvPr id="15" name="Graphique 14" descr="Visage au large sourire sans remplissage">
            <a:extLst>
              <a:ext uri="{FF2B5EF4-FFF2-40B4-BE49-F238E27FC236}">
                <a16:creationId xmlns:a16="http://schemas.microsoft.com/office/drawing/2014/main" id="{D1FE9891-CC90-4531-9086-E5ABDD7D7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230" y="4888149"/>
            <a:ext cx="914400" cy="914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AC7B22C-72A5-4AB8-A228-498BDEAF1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012" y="4059316"/>
            <a:ext cx="1051192" cy="751602"/>
          </a:xfrm>
          <a:prstGeom prst="rect">
            <a:avLst/>
          </a:prstGeom>
        </p:spPr>
      </p:pic>
      <p:pic>
        <p:nvPicPr>
          <p:cNvPr id="19" name="Graphique 18" descr="Rythme cardiaque">
            <a:extLst>
              <a:ext uri="{FF2B5EF4-FFF2-40B4-BE49-F238E27FC236}">
                <a16:creationId xmlns:a16="http://schemas.microsoft.com/office/drawing/2014/main" id="{FDF60130-6900-4543-A880-5BB5DD423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655" y="13085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9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E72CBEC-7BC8-4019-86DB-1B7604A47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27F3C5-8B71-4985-AC5B-D51DEFD9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262" y="2406649"/>
            <a:ext cx="7266480" cy="48323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spc="-100" dirty="0">
                <a:solidFill>
                  <a:schemeClr val="accent1"/>
                </a:solidFill>
              </a:rPr>
              <a:t>Comment NAO </a:t>
            </a:r>
            <a:r>
              <a:rPr lang="en-US" sz="5600" spc="-100" dirty="0" err="1">
                <a:solidFill>
                  <a:schemeClr val="accent1"/>
                </a:solidFill>
              </a:rPr>
              <a:t>peut-il</a:t>
            </a:r>
            <a:r>
              <a:rPr lang="en-US" sz="5600" spc="-100" dirty="0">
                <a:solidFill>
                  <a:schemeClr val="accent1"/>
                </a:solidFill>
              </a:rPr>
              <a:t> </a:t>
            </a:r>
            <a:r>
              <a:rPr lang="en-US" sz="5600" spc="-100" dirty="0" err="1">
                <a:solidFill>
                  <a:schemeClr val="accent1"/>
                </a:solidFill>
              </a:rPr>
              <a:t>devenir</a:t>
            </a:r>
            <a:r>
              <a:rPr lang="en-US" sz="5600" spc="-100" dirty="0">
                <a:solidFill>
                  <a:schemeClr val="accent1"/>
                </a:solidFill>
              </a:rPr>
              <a:t> </a:t>
            </a:r>
            <a:r>
              <a:rPr lang="en-US" sz="5600" spc="-100" dirty="0" err="1">
                <a:solidFill>
                  <a:schemeClr val="accent1"/>
                </a:solidFill>
              </a:rPr>
              <a:t>une</a:t>
            </a:r>
            <a:r>
              <a:rPr lang="en-US" sz="5600" spc="-100" dirty="0">
                <a:solidFill>
                  <a:schemeClr val="accent1"/>
                </a:solidFill>
              </a:rPr>
              <a:t> plus-value au service 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B3A7788-AA18-4395-B0A6-3C50CCB60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724447" cy="1395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48EF24-56BA-4684-8BB7-8280CBCE3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0323" y="767825"/>
            <a:ext cx="643467" cy="1395357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5C3D107-2A0D-4A60-B10A-7E5349DA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5999"/>
            <a:ext cx="3731816" cy="3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E42B6A5-A12D-4C68-892C-4844407DA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0323" y="2285999"/>
            <a:ext cx="645258" cy="3809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5DA716-8705-43D7-BEB4-944AFBA6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77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27F3C5-8B71-4985-AC5B-D51DEFD9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897" y="-4062919"/>
            <a:ext cx="7462083" cy="5334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spc="-100" dirty="0" err="1">
                <a:solidFill>
                  <a:schemeClr val="accent1"/>
                </a:solidFill>
              </a:rPr>
              <a:t>Objectifs</a:t>
            </a:r>
            <a:endParaRPr lang="en-US" sz="6000" spc="-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5DA716-8705-43D7-BEB4-944AFBA6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4AF3DD-D7A8-460C-97EB-07EA8478D591}"/>
              </a:ext>
            </a:extLst>
          </p:cNvPr>
          <p:cNvSpPr txBox="1"/>
          <p:nvPr/>
        </p:nvSpPr>
        <p:spPr>
          <a:xfrm>
            <a:off x="1525162" y="1531431"/>
            <a:ext cx="9679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Répondre à la demande du Professeur Kalach en réalisant des séquences prêtes à l’emploi et en effectuant des tests cliniques dans le service, notamment en salle de soin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S’approprier le travail des groupes précédents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Tester notre travail et recueillir le retour des enfants, des parents et du personnel soignant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Améliorer notre travail et celui des groupes précédents en fonction des observations faites au sein du service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A08ADE1-8AD2-47A9-9712-46D5273B3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41994" y="4528463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5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E8C8F4-916E-4E0F-8C4E-F73CF9CA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060" y="-610154"/>
            <a:ext cx="8511905" cy="1620516"/>
          </a:xfrm>
        </p:spPr>
        <p:txBody>
          <a:bodyPr anchor="b">
            <a:normAutofit/>
          </a:bodyPr>
          <a:lstStyle/>
          <a:p>
            <a:pPr algn="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DA7B32-F0FF-4A3B-AACD-209C41A49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54" y="1454166"/>
            <a:ext cx="6682071" cy="4690532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6C190C-CBE8-4299-B749-EB322AB7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58F1F847-7B59-4AA2-B1B3-4CCD478F0B86}"/>
              </a:ext>
            </a:extLst>
          </p:cNvPr>
          <p:cNvSpPr/>
          <p:nvPr/>
        </p:nvSpPr>
        <p:spPr>
          <a:xfrm>
            <a:off x="2885285" y="1747777"/>
            <a:ext cx="2360814" cy="15544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Productions réalisées à l’ISEN (Séquences, affiche…)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B19FD1F1-FA76-44AE-9A64-2410109AC70B}"/>
              </a:ext>
            </a:extLst>
          </p:cNvPr>
          <p:cNvSpPr/>
          <p:nvPr/>
        </p:nvSpPr>
        <p:spPr>
          <a:xfrm>
            <a:off x="7030897" y="1747777"/>
            <a:ext cx="2360814" cy="15544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Utilisation de NAO dans le service pédiatrique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B1FF21A0-1848-4AAF-943A-09D8469FAE65}"/>
              </a:ext>
            </a:extLst>
          </p:cNvPr>
          <p:cNvSpPr/>
          <p:nvPr/>
        </p:nvSpPr>
        <p:spPr>
          <a:xfrm>
            <a:off x="5082695" y="4332983"/>
            <a:ext cx="2360814" cy="150367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Retours des enfants et des parents (écoute, observations questionnaires…)</a:t>
            </a: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D17DD320-B179-4DA1-A562-308D2884095F}"/>
              </a:ext>
            </a:extLst>
          </p:cNvPr>
          <p:cNvCxnSpPr>
            <a:stCxn id="78" idx="3"/>
            <a:endCxn id="79" idx="1"/>
          </p:cNvCxnSpPr>
          <p:nvPr/>
        </p:nvCxnSpPr>
        <p:spPr>
          <a:xfrm>
            <a:off x="5246099" y="2525017"/>
            <a:ext cx="17847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22063266-A684-49BE-8E91-C7E2FE31F7C5}"/>
              </a:ext>
            </a:extLst>
          </p:cNvPr>
          <p:cNvCxnSpPr/>
          <p:nvPr/>
        </p:nvCxnSpPr>
        <p:spPr>
          <a:xfrm>
            <a:off x="9391711" y="2525017"/>
            <a:ext cx="19812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0B740D9A-8B0B-47CB-9511-16E7657AA4A6}"/>
              </a:ext>
            </a:extLst>
          </p:cNvPr>
          <p:cNvCxnSpPr>
            <a:cxnSpLocks/>
            <a:endCxn id="80" idx="3"/>
          </p:cNvCxnSpPr>
          <p:nvPr/>
        </p:nvCxnSpPr>
        <p:spPr>
          <a:xfrm rot="10800000">
            <a:off x="7443509" y="5084824"/>
            <a:ext cx="3165518" cy="253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51F03548-A7FD-4B77-93A9-3B1B0329FF51}"/>
              </a:ext>
            </a:extLst>
          </p:cNvPr>
          <p:cNvSpPr txBox="1"/>
          <p:nvPr/>
        </p:nvSpPr>
        <p:spPr>
          <a:xfrm>
            <a:off x="140507" y="2184208"/>
            <a:ext cx="1295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Travail des groupes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AE5A1409-5C7E-42F6-97D6-9D115F91C200}"/>
              </a:ext>
            </a:extLst>
          </p:cNvPr>
          <p:cNvSpPr txBox="1"/>
          <p:nvPr/>
        </p:nvSpPr>
        <p:spPr>
          <a:xfrm>
            <a:off x="5510569" y="213847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Séquences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033AC73F-8157-4EE2-A0E4-D9510951AE40}"/>
              </a:ext>
            </a:extLst>
          </p:cNvPr>
          <p:cNvSpPr txBox="1"/>
          <p:nvPr/>
        </p:nvSpPr>
        <p:spPr>
          <a:xfrm>
            <a:off x="9671574" y="1787601"/>
            <a:ext cx="1620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Humeur de l’enfant</a:t>
            </a:r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DE7C742-3980-4063-9DDF-9B79B744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37" y="2577025"/>
            <a:ext cx="983673" cy="983673"/>
          </a:xfrm>
          <a:prstGeom prst="rect">
            <a:avLst/>
          </a:prstGeom>
        </p:spPr>
      </p:pic>
      <p:pic>
        <p:nvPicPr>
          <p:cNvPr id="88" name="Graphique 87" descr="Visage souriant sans remplissage">
            <a:extLst>
              <a:ext uri="{FF2B5EF4-FFF2-40B4-BE49-F238E27FC236}">
                <a16:creationId xmlns:a16="http://schemas.microsoft.com/office/drawing/2014/main" id="{0A66609A-72F1-4D4F-B656-03874C4DD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3697" y="1671577"/>
            <a:ext cx="394854" cy="394854"/>
          </a:xfrm>
          <a:prstGeom prst="rect">
            <a:avLst/>
          </a:prstGeom>
        </p:spPr>
      </p:pic>
      <p:pic>
        <p:nvPicPr>
          <p:cNvPr id="89" name="Graphique 88" descr="Visage neutre sans remplissage">
            <a:extLst>
              <a:ext uri="{FF2B5EF4-FFF2-40B4-BE49-F238E27FC236}">
                <a16:creationId xmlns:a16="http://schemas.microsoft.com/office/drawing/2014/main" id="{91E37710-0ACA-4513-9618-F2E2A9442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2555" y="1941048"/>
            <a:ext cx="394855" cy="394855"/>
          </a:xfrm>
          <a:prstGeom prst="rect">
            <a:avLst/>
          </a:prstGeom>
        </p:spPr>
      </p:pic>
      <p:pic>
        <p:nvPicPr>
          <p:cNvPr id="90" name="Graphique 89" descr="Visage triste sans remplissage">
            <a:extLst>
              <a:ext uri="{FF2B5EF4-FFF2-40B4-BE49-F238E27FC236}">
                <a16:creationId xmlns:a16="http://schemas.microsoft.com/office/drawing/2014/main" id="{BFDB5ABF-A2F5-4630-83C7-CF98D0D24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81367" y="2066431"/>
            <a:ext cx="386541" cy="386541"/>
          </a:xfrm>
          <a:prstGeom prst="rect">
            <a:avLst/>
          </a:prstGeom>
        </p:spPr>
      </p:pic>
      <p:pic>
        <p:nvPicPr>
          <p:cNvPr id="91" name="Graphique 90" descr="Tête avec engrenages">
            <a:extLst>
              <a:ext uri="{FF2B5EF4-FFF2-40B4-BE49-F238E27FC236}">
                <a16:creationId xmlns:a16="http://schemas.microsoft.com/office/drawing/2014/main" id="{9DF05EB1-E9B6-4031-AB5C-9018787C4F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8964" y="3020005"/>
            <a:ext cx="779427" cy="779427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0CF85F0A-B0AE-4BAC-9A37-98AE800D9018}"/>
              </a:ext>
            </a:extLst>
          </p:cNvPr>
          <p:cNvSpPr txBox="1"/>
          <p:nvPr/>
        </p:nvSpPr>
        <p:spPr>
          <a:xfrm>
            <a:off x="0" y="1348411"/>
            <a:ext cx="143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Demande du </a:t>
            </a:r>
          </a:p>
          <a:p>
            <a:r>
              <a:rPr lang="fr-FR" dirty="0">
                <a:solidFill>
                  <a:srgbClr val="002060"/>
                </a:solidFill>
              </a:rPr>
              <a:t>Pr Kalach</a:t>
            </a: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BF3A7A2B-F446-47A2-807D-DD691E12F369}"/>
              </a:ext>
            </a:extLst>
          </p:cNvPr>
          <p:cNvCxnSpPr>
            <a:cxnSpLocks/>
          </p:cNvCxnSpPr>
          <p:nvPr/>
        </p:nvCxnSpPr>
        <p:spPr>
          <a:xfrm flipV="1">
            <a:off x="10594428" y="2525018"/>
            <a:ext cx="0" cy="257250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4" name="Ellipse 93">
            <a:extLst>
              <a:ext uri="{FF2B5EF4-FFF2-40B4-BE49-F238E27FC236}">
                <a16:creationId xmlns:a16="http://schemas.microsoft.com/office/drawing/2014/main" id="{B844B045-BC0E-465C-9CCC-1294F81F7076}"/>
              </a:ext>
            </a:extLst>
          </p:cNvPr>
          <p:cNvSpPr/>
          <p:nvPr/>
        </p:nvSpPr>
        <p:spPr>
          <a:xfrm>
            <a:off x="1991902" y="2230188"/>
            <a:ext cx="646799" cy="5896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D3B5BFF1-12B2-4F35-BB5C-9027AA151FCC}"/>
              </a:ext>
            </a:extLst>
          </p:cNvPr>
          <p:cNvCxnSpPr>
            <a:cxnSpLocks/>
            <a:stCxn id="94" idx="1"/>
            <a:endCxn id="94" idx="5"/>
          </p:cNvCxnSpPr>
          <p:nvPr/>
        </p:nvCxnSpPr>
        <p:spPr>
          <a:xfrm>
            <a:off x="2086624" y="2316541"/>
            <a:ext cx="457355" cy="416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45116DB0-8B14-4E48-938C-EF8625519606}"/>
              </a:ext>
            </a:extLst>
          </p:cNvPr>
          <p:cNvCxnSpPr>
            <a:stCxn id="94" idx="7"/>
            <a:endCxn id="94" idx="3"/>
          </p:cNvCxnSpPr>
          <p:nvPr/>
        </p:nvCxnSpPr>
        <p:spPr>
          <a:xfrm flipH="1">
            <a:off x="2086624" y="2316541"/>
            <a:ext cx="457355" cy="416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D0F9C9C9-847D-4E37-B703-397CDAD2B3AE}"/>
              </a:ext>
            </a:extLst>
          </p:cNvPr>
          <p:cNvCxnSpPr>
            <a:stCxn id="94" idx="6"/>
            <a:endCxn id="78" idx="1"/>
          </p:cNvCxnSpPr>
          <p:nvPr/>
        </p:nvCxnSpPr>
        <p:spPr>
          <a:xfrm>
            <a:off x="2638701" y="2525017"/>
            <a:ext cx="246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2DF8B8E7-726C-4D3C-B102-433AE3DB1DA0}"/>
              </a:ext>
            </a:extLst>
          </p:cNvPr>
          <p:cNvCxnSpPr>
            <a:cxnSpLocks/>
            <a:endCxn id="94" idx="2"/>
          </p:cNvCxnSpPr>
          <p:nvPr/>
        </p:nvCxnSpPr>
        <p:spPr>
          <a:xfrm>
            <a:off x="1393660" y="2525017"/>
            <a:ext cx="5982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 : en angle 98">
            <a:extLst>
              <a:ext uri="{FF2B5EF4-FFF2-40B4-BE49-F238E27FC236}">
                <a16:creationId xmlns:a16="http://schemas.microsoft.com/office/drawing/2014/main" id="{2700F689-2F40-4410-B686-014945E9F24D}"/>
              </a:ext>
            </a:extLst>
          </p:cNvPr>
          <p:cNvCxnSpPr>
            <a:stCxn id="92" idx="3"/>
          </p:cNvCxnSpPr>
          <p:nvPr/>
        </p:nvCxnSpPr>
        <p:spPr>
          <a:xfrm>
            <a:off x="1435985" y="1671577"/>
            <a:ext cx="313987" cy="85344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 : en angle 99">
            <a:extLst>
              <a:ext uri="{FF2B5EF4-FFF2-40B4-BE49-F238E27FC236}">
                <a16:creationId xmlns:a16="http://schemas.microsoft.com/office/drawing/2014/main" id="{1E5E920D-5979-452B-8931-EDD57553685F}"/>
              </a:ext>
            </a:extLst>
          </p:cNvPr>
          <p:cNvCxnSpPr>
            <a:cxnSpLocks/>
            <a:stCxn id="80" idx="1"/>
            <a:endCxn id="94" idx="4"/>
          </p:cNvCxnSpPr>
          <p:nvPr/>
        </p:nvCxnSpPr>
        <p:spPr>
          <a:xfrm rot="10800000">
            <a:off x="2315303" y="2819847"/>
            <a:ext cx="2767393" cy="22649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118456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dr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ad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472</Words>
  <Application>Microsoft Office PowerPoint</Application>
  <PresentationFormat>Grand écran</PresentationFormat>
  <Paragraphs>139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Wingdings 2</vt:lpstr>
      <vt:lpstr>Cadre</vt:lpstr>
      <vt:lpstr>Projet Robotique humanoïde :  NAO au service des enfants de l’hôpital Saint-Vincent-de-Paul</vt:lpstr>
      <vt:lpstr>Sommaire</vt:lpstr>
      <vt:lpstr>Qui est NAO et d’où vient-il?</vt:lpstr>
      <vt:lpstr>Présentation technique de NAO</vt:lpstr>
      <vt:lpstr>NAO, un robot interagissant avec son environement</vt:lpstr>
      <vt:lpstr>NAO à l’hôpital ?</vt:lpstr>
      <vt:lpstr>Comment NAO peut-il devenir une plus-value au service ?</vt:lpstr>
      <vt:lpstr>Objectifs</vt:lpstr>
      <vt:lpstr>Présentation PowerPoint</vt:lpstr>
      <vt:lpstr>En salle d’attente</vt:lpstr>
      <vt:lpstr>En salle de soin</vt:lpstr>
      <vt:lpstr>Travail des groupes précédents</vt:lpstr>
      <vt:lpstr>Travail des groupes précédents </vt:lpstr>
      <vt:lpstr>Les cartes réalisées</vt:lpstr>
      <vt:lpstr>Les cartes réalisées</vt:lpstr>
      <vt:lpstr>Exemple d’un programme réalisé sous Choregaphe</vt:lpstr>
      <vt:lpstr>Programme réalisé lors du projet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Robotique humanoïde :  NAO au service des enfants de l’hôpital Saint-Vincent-de-Paul</dc:title>
  <dc:creator>Clotilde ZENONE</dc:creator>
  <cp:lastModifiedBy>Clotilde ZENONE</cp:lastModifiedBy>
  <cp:revision>13</cp:revision>
  <dcterms:created xsi:type="dcterms:W3CDTF">2019-06-27T11:33:10Z</dcterms:created>
  <dcterms:modified xsi:type="dcterms:W3CDTF">2019-06-27T12:18:47Z</dcterms:modified>
</cp:coreProperties>
</file>